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sldIdLst>
    <p:sldId id="258" r:id="rId5"/>
    <p:sldId id="259" r:id="rId6"/>
    <p:sldId id="262" r:id="rId7"/>
    <p:sldId id="267" r:id="rId8"/>
    <p:sldId id="264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B81C"/>
    <a:srgbClr val="10069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1ECED-D933-4D87-81E8-1B4005C55F6A}" v="52" dt="2022-11-07T05:28:33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93079436499009"/>
          <c:y val="0.1477124183006536"/>
          <c:w val="0.83145696073705078"/>
          <c:h val="0.56793500077196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Sleep-Related Deaths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Number of Infants Dying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D-4C8C-A602-E4C497420F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Gun Shots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Number of Infants Dying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D-4C8C-A602-E4C497420F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Undetermined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Number of Infants Dying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D-4C8C-A602-E4C497420FC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Accidental Suffocation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Number of Infants Dying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3D-4C8C-A602-E4C497420FC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SIDS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Number of Infants Dying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D-4C8C-A602-E4C497420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8393296"/>
        <c:axId val="1958396208"/>
      </c:barChart>
      <c:catAx>
        <c:axId val="195839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396208"/>
        <c:crosses val="autoZero"/>
        <c:auto val="1"/>
        <c:lblAlgn val="ctr"/>
        <c:lblOffset val="100"/>
        <c:noMultiLvlLbl val="0"/>
      </c:catAx>
      <c:valAx>
        <c:axId val="19583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839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9633-7DC2-4832-AADE-024ADFB41E0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8A5B0-19F6-447B-83A2-DA4E7819E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10069F"/>
          </a:solidFill>
          <a:ln w="19050" cap="sq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882">
            <a:off x="1537819" y="3069099"/>
            <a:ext cx="4822220" cy="311573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Enter Title of Training Here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98036" y="4191000"/>
            <a:ext cx="227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1" dirty="0">
                <a:latin typeface="Calibri" panose="020F0502020204030204" pitchFamily="34" charset="0"/>
              </a:rPr>
              <a:t>A Brightside Academy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704116" y="6477000"/>
            <a:ext cx="336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sym typeface="Symbol"/>
              </a:rPr>
              <a:t>2014 Brightside Academy, Inc. All rights</a:t>
            </a:r>
            <a:r>
              <a:rPr lang="en-US" sz="800" baseline="0" dirty="0">
                <a:latin typeface="Calibri" panose="020F0502020204030204" pitchFamily="34" charset="0"/>
                <a:sym typeface="Symbol"/>
              </a:rPr>
              <a:t> reserved. No part of this document may be reproduced without the express consent of Brightside Academy. </a:t>
            </a:r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014358" y="6198191"/>
            <a:ext cx="2743200" cy="245281"/>
          </a:xfr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Click to enter creation/revision date here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8" y="228600"/>
            <a:ext cx="3386664" cy="990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Enter creation or revision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82D1B9-0AD7-467B-9723-FE807FC4E8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star5">
            <a:avLst/>
          </a:prstGeom>
          <a:solidFill>
            <a:srgbClr val="10069F"/>
          </a:solidFill>
          <a:ln>
            <a:solidFill>
              <a:srgbClr val="10069F"/>
            </a:solidFill>
          </a:ln>
        </p:spPr>
        <p:txBody>
          <a:bodyPr/>
          <a:lstStyle/>
          <a:p>
            <a:fld id="{622A60A1-785F-4516-B7F6-3320583E22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buClr>
                <a:srgbClr val="10069F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10069F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10069F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10069F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10069F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rgbClr val="10069F"/>
          </a:solidFill>
          <a:ln w="19050" cap="sq" cmpd="sng" algn="ctr">
            <a:solidFill>
              <a:srgbClr val="10069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3400" y="6400800"/>
            <a:ext cx="4114800" cy="253916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Our Values: Service | Respect | Excellence | Integrity | Leadership | Fun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2A60A1-785F-4516-B7F6-3320583E22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99905"/>
            <a:ext cx="2057400" cy="6017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1pPr>
              <a:buClr>
                <a:srgbClr val="10069F"/>
              </a:buClr>
              <a:defRPr/>
            </a:lvl1pPr>
            <a:lvl2pPr>
              <a:buClr>
                <a:srgbClr val="10069F"/>
              </a:buClr>
              <a:defRPr/>
            </a:lvl2pPr>
            <a:lvl3pPr>
              <a:buClr>
                <a:srgbClr val="10069F"/>
              </a:buClr>
              <a:defRPr/>
            </a:lvl3pPr>
            <a:lvl4pPr>
              <a:buClr>
                <a:srgbClr val="10069F"/>
              </a:buClr>
              <a:defRPr/>
            </a:lvl4pPr>
            <a:lvl5pPr>
              <a:buClr>
                <a:srgbClr val="10069F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>
            <a:lvl1pPr>
              <a:buClr>
                <a:srgbClr val="10069F"/>
              </a:buClr>
              <a:defRPr/>
            </a:lvl1pPr>
            <a:lvl2pPr>
              <a:buClr>
                <a:srgbClr val="10069F"/>
              </a:buClr>
              <a:defRPr/>
            </a:lvl2pPr>
            <a:lvl3pPr>
              <a:buClr>
                <a:srgbClr val="10069F"/>
              </a:buClr>
              <a:defRPr/>
            </a:lvl3pPr>
            <a:lvl4pPr>
              <a:buClr>
                <a:srgbClr val="10069F"/>
              </a:buClr>
              <a:defRPr/>
            </a:lvl4pPr>
            <a:lvl5pPr>
              <a:buClr>
                <a:srgbClr val="10069F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10069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10069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2A60A1-785F-4516-B7F6-3320583E2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>
            <a:lvl1pPr>
              <a:buClr>
                <a:srgbClr val="10069F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10069F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10069F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10069F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10069F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>
            <a:lvl1pPr>
              <a:buClr>
                <a:srgbClr val="10069F"/>
              </a:buClr>
              <a:defRPr>
                <a:latin typeface="Calibri" panose="020F0502020204030204" pitchFamily="34" charset="0"/>
              </a:defRPr>
            </a:lvl1pPr>
            <a:lvl2pPr>
              <a:buClr>
                <a:srgbClr val="10069F"/>
              </a:buClr>
              <a:defRPr>
                <a:latin typeface="Calibri" panose="020F0502020204030204" pitchFamily="34" charset="0"/>
              </a:defRPr>
            </a:lvl2pPr>
            <a:lvl3pPr>
              <a:buClr>
                <a:srgbClr val="10069F"/>
              </a:buClr>
              <a:defRPr>
                <a:latin typeface="Calibri" panose="020F0502020204030204" pitchFamily="34" charset="0"/>
              </a:defRPr>
            </a:lvl3pPr>
            <a:lvl4pPr>
              <a:buClr>
                <a:srgbClr val="10069F"/>
              </a:buClr>
              <a:defRPr>
                <a:latin typeface="Calibri" panose="020F0502020204030204" pitchFamily="34" charset="0"/>
              </a:defRPr>
            </a:lvl4pPr>
            <a:lvl5pPr>
              <a:buClr>
                <a:srgbClr val="10069F"/>
              </a:buCl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3400" y="6400800"/>
            <a:ext cx="4114800" cy="253916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Our Values: Service | Respect | Excellence | Integrity | Leadership | Fun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2A60A1-785F-4516-B7F6-3320583E22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99905"/>
            <a:ext cx="2057400" cy="601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>
                <a:latin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>
                <a:latin typeface="Calibri" panose="020F050202020403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2A60A1-785F-4516-B7F6-3320583E2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rgbClr val="10069F"/>
          </a:solidFill>
          <a:ln w="19050" cap="sq" cmpd="sng" algn="ctr">
            <a:solidFill>
              <a:srgbClr val="00206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22A60A1-785F-4516-B7F6-3320583E22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9146" y="1371600"/>
            <a:ext cx="9013781" cy="45719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306" y="1499005"/>
            <a:ext cx="9014621" cy="45720"/>
          </a:xfrm>
          <a:prstGeom prst="rect">
            <a:avLst/>
          </a:prstGeom>
          <a:solidFill>
            <a:srgbClr val="FFB81C"/>
          </a:solidFill>
          <a:ln w="19050" cap="sq" cmpd="sng" algn="ctr">
            <a:solidFill>
              <a:srgbClr val="FFB81C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9412" y="1408462"/>
            <a:ext cx="9013515" cy="91440"/>
          </a:xfrm>
          <a:prstGeom prst="rect">
            <a:avLst/>
          </a:prstGeom>
          <a:solidFill>
            <a:srgbClr val="10069F"/>
          </a:solidFill>
          <a:ln w="19050" cap="sq" cmpd="sng" algn="ctr">
            <a:solidFill>
              <a:srgbClr val="10069F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33400" y="6400800"/>
            <a:ext cx="4114800" cy="253916"/>
          </a:xfrm>
          <a:prstGeom prst="rect">
            <a:avLst/>
          </a:prstGeom>
          <a:solidFill>
            <a:srgbClr val="FFB81C"/>
          </a:solidFill>
          <a:ln>
            <a:solidFill>
              <a:srgbClr val="FFB81C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</a:rPr>
              <a:t>Our Values: Service | Respect | Excellence | Integrity | Leadership | Fun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star5">
            <a:avLst/>
          </a:prstGeom>
          <a:solidFill>
            <a:srgbClr val="10069F"/>
          </a:solidFill>
          <a:ln>
            <a:solidFill>
              <a:srgbClr val="10069F"/>
            </a:solidFill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fld id="{BF82D1B9-0AD7-467B-9723-FE807FC4E8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99905"/>
            <a:ext cx="2057400" cy="601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rgbClr val="10069F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rgbClr val="10069F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rgbClr val="10069F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rgbClr val="10069F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rgbClr val="10069F"/>
        </a:buClr>
        <a:buFontTx/>
        <a:buChar char="o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m0YQbAsDnk?feature=oembed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djfs.state.oh.us/forms/num/JFS0123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91440" anchor="ctr" anchorCtr="0">
            <a:normAutofit/>
          </a:bodyPr>
          <a:lstStyle/>
          <a:p>
            <a:r>
              <a:rPr lang="en-US" sz="7200" b="1" dirty="0">
                <a:cs typeface="Calibri"/>
              </a:rPr>
              <a:t>Safe Sleep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en-US" dirty="0">
                <a:cs typeface="Calibri"/>
              </a:rPr>
              <a:t>November 2022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6DC52E-8E52-A5A8-88C9-F7D6595C4BB1}"/>
              </a:ext>
            </a:extLst>
          </p:cNvPr>
          <p:cNvGrpSpPr/>
          <p:nvPr/>
        </p:nvGrpSpPr>
        <p:grpSpPr>
          <a:xfrm>
            <a:off x="2667000" y="61337"/>
            <a:ext cx="3810000" cy="1325126"/>
            <a:chOff x="2667000" y="61337"/>
            <a:chExt cx="3810000" cy="13251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FF54B1-CD6C-99CC-17BB-962B25930D65}"/>
                </a:ext>
              </a:extLst>
            </p:cNvPr>
            <p:cNvSpPr/>
            <p:nvPr/>
          </p:nvSpPr>
          <p:spPr>
            <a:xfrm>
              <a:off x="2667000" y="152400"/>
              <a:ext cx="38100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logo for a company&#10;&#10;Description automatically generated">
              <a:extLst>
                <a:ext uri="{FF2B5EF4-FFF2-40B4-BE49-F238E27FC236}">
                  <a16:creationId xmlns:a16="http://schemas.microsoft.com/office/drawing/2014/main" id="{FA66C69F-435E-6228-C2C2-7CDB88885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61337"/>
              <a:ext cx="1714500" cy="1325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617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0A36-5CB3-59E8-BB4F-3AD6E32D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Car Seats, Strollers, Swings, and Bouncers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CA0FF-FCC3-C3B1-FEEC-A2068503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D0580-FAB6-34A2-E4BB-5313B8AE62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813564"/>
            <a:ext cx="7772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Infants can and have suffocated in car seats, swings, and bouncers. </a:t>
            </a:r>
          </a:p>
          <a:p>
            <a:pPr marL="0" indent="0" algn="ctr">
              <a:buNone/>
            </a:pPr>
            <a:r>
              <a:rPr lang="en-US" sz="3600" b="1" dirty="0"/>
              <a:t>Positional Asphyxia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Image result for infant positional asphyxiation definition">
            <a:extLst>
              <a:ext uri="{FF2B5EF4-FFF2-40B4-BE49-F238E27FC236}">
                <a16:creationId xmlns:a16="http://schemas.microsoft.com/office/drawing/2014/main" id="{1CA5B104-7C69-B2EA-28C7-0238CE9F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429000"/>
            <a:ext cx="3105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9D2849-37F5-6615-4B0D-199456D60205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0F6CBE40-E1ED-C493-CD53-2795A19A8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3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4721-3296-E526-D2A8-81CB3413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Tummy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638F6-CC7C-8EEA-A7D6-747F4D74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9F36F-D9CA-865D-53A6-05D35CFF82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Tummy time should be offered daily </a:t>
            </a:r>
          </a:p>
          <a:p>
            <a:r>
              <a:rPr lang="en-US" dirty="0"/>
              <a:t>Strengthens neck and shoulder muscles</a:t>
            </a:r>
          </a:p>
          <a:p>
            <a:r>
              <a:rPr lang="en-US" dirty="0"/>
              <a:t>Promotes social emotional, sensory, and motor development</a:t>
            </a:r>
          </a:p>
          <a:p>
            <a:r>
              <a:rPr lang="en-US" dirty="0"/>
              <a:t>Reduces skull deformity</a:t>
            </a:r>
          </a:p>
          <a:p>
            <a:r>
              <a:rPr lang="en-US" dirty="0"/>
              <a:t>Start with 1-2 minutes for younger infants</a:t>
            </a:r>
          </a:p>
          <a:p>
            <a:r>
              <a:rPr lang="en-US" dirty="0"/>
              <a:t>Gradually add time, minimum of 10-15 minutes for older infants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F72BE-3FD2-CC98-F0DD-2AC99DBE2AF1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540C3C2-FA7E-BEB0-F915-D06A8141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874AF9-54E0-BCAD-EF6F-0E9ECCB7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12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CBBF544-79DE-E4FD-CB56-6AB6347C655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52500"/>
            <a:ext cx="6603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50E23F-8BAD-AF45-8EBF-292D4F0C33F4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BFA040B0-6389-D7B9-3F86-B99452C2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C0B1-5BEF-47FB-4A5E-B1F9EA9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SHARE THE KNOWLEDGE!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8DBF1-3DBE-8685-0F37-1540062556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Friends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92219-95CF-C451-9020-BDA05753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A1B2FA1-9A67-F2C8-E5D4-F5612420F54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60221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494E33-57C8-FAAF-97F6-4610E50F4C40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0C49BE8B-C8D5-0143-E9B6-81D10B753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6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443-1A0C-AB06-7C99-FC9A8C9A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Questions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0576E-954C-E793-5911-165538B15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615738"/>
            <a:ext cx="4231640" cy="433342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73E0A-BE27-3BA7-C83C-23E27049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0E69E90A-B7F4-5E6E-4F36-C1EACAC4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90674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C844E2-B8CB-144C-BB8C-2C24B4F591B7}"/>
              </a:ext>
            </a:extLst>
          </p:cNvPr>
          <p:cNvSpPr/>
          <p:nvPr/>
        </p:nvSpPr>
        <p:spPr>
          <a:xfrm>
            <a:off x="6625971" y="6018276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8E32C9A4-B3F2-2C45-87A1-0A90D2F6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Safe Sleep?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Sleeping Baby">
            <a:extLst>
              <a:ext uri="{FF2B5EF4-FFF2-40B4-BE49-F238E27FC236}">
                <a16:creationId xmlns:a16="http://schemas.microsoft.com/office/drawing/2014/main" id="{3E60E553-3C7A-79A7-43A0-8EBF20FA786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84" y="1676400"/>
            <a:ext cx="649883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066B7D-0930-9C98-60B8-FA5206BC7E64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D9F586FD-EC9B-A23E-BED7-992E12972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How are our babies dying?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Sleep-Related Deaths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108C950-D62F-68EE-D4DA-CFB91E689E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457821"/>
              </p:ext>
            </p:extLst>
          </p:nvPr>
        </p:nvGraphicFramePr>
        <p:xfrm>
          <a:off x="914400" y="2247900"/>
          <a:ext cx="373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A48AF0C-BDE5-AEC6-4CB2-EB188F8A6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3429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30BB8B-6D51-26DB-4A20-4C39855E6494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F491D318-0656-C4D1-23B4-EA4E8331C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3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F455-1B21-B7CF-6537-D4A6ED64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 baby choke?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8CE24-40B6-B475-3CF0-88D5C2BC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Baby's Anatomy When on the Stomach and on the Back | Safe to Sleep®">
            <a:extLst>
              <a:ext uri="{FF2B5EF4-FFF2-40B4-BE49-F238E27FC236}">
                <a16:creationId xmlns:a16="http://schemas.microsoft.com/office/drawing/2014/main" id="{BC7009CC-4616-4BE6-5E31-37E2BF60FDD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0700"/>
            <a:ext cx="7772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4A642-A128-314A-DC84-ACC650A78545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B9A6E162-A386-E706-287B-325B014D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Cribs for Kids Animation Airpipe">
            <a:hlinkClick r:id="" action="ppaction://media"/>
            <a:extLst>
              <a:ext uri="{FF2B5EF4-FFF2-40B4-BE49-F238E27FC236}">
                <a16:creationId xmlns:a16="http://schemas.microsoft.com/office/drawing/2014/main" id="{1F805B46-E0B4-659C-AE4A-9DCBBE7ED2CE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685800"/>
            <a:ext cx="6553200" cy="4914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B4D928-9B70-1FF6-4B07-4E53D7127B71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C2C4C313-8FC6-ABF8-2955-2FAB54AD1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90700-305E-29EC-AA88-9C2EB720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When can infants sleep on their stomachs?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051A8-B1BA-04D1-AF54-9CCCDB3465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Good head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Roll over both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longer swaddle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Roll on stomach while sleeping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9E6DC-3BE9-C66C-0E8B-88A383BF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 descr="up-close of baby sleeping on stomach">
            <a:extLst>
              <a:ext uri="{FF2B5EF4-FFF2-40B4-BE49-F238E27FC236}">
                <a16:creationId xmlns:a16="http://schemas.microsoft.com/office/drawing/2014/main" id="{28BA6A60-2ADA-EE49-7C99-6AE2BAD53CC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87115"/>
            <a:ext cx="5715000" cy="43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9D6BCC-484E-1102-2146-D4460EB39A76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3E2999B-1A10-3AE5-2B07-FB5C7FAA3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9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2D7A-3FB1-6A79-527C-91632CB2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37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What are the crib requirements for a licensed child care center?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8AAE3-D74E-AB2B-C18A-1386F10AF72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(1)Unless the infant meets the requirements of paragraph (D) of this rule, each infant in attendance shall have a separate crib labeled with their name on it that meets the following requirements: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(a)Any crib manufactured before June 28, 2011 shall have a certificate of compliance (COC) on file. The center may have to contact the manufacturer of the crib to receive a COC if they do not request one from the retailer when they purchase the crib.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(b)Cribs with a documented manufacture date after June 28, 2011 have to meet the new federal standards to be sold, so they do not require a COC. The date of manufacture shall be attached to the crib.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(c)Cribs shall be used according to manufacturer's instructions.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(d)Each crib shall be of sturdy construction and have: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)Closely spaced bars with corner posts that do not exceed one sixteenth of an inch above the top of the end panel.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(ii)Spaces between the bars of the crib and between the bars and end panels of the crib shall not exceed two and three-eighths inches.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(e)Cribs shall be used with the mattress supports in their lowest positions and the sides in the highest position.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(f)Each crib shall have a firm mattress that is at least one and one half inches thick.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(g)The space between the mattress and the side or end panels of the crib shall not exceed one and one-half inches.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(h)Each mattress shall be securely covered with a waterproof material which can be thoroughly sanitized and is not dangerous to children. The waterproof cover shall be free of rips or tears.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)Each mattress shall have a properly fitted clean sheet that is changed at least weekly, when soiled, and before another child uses the mattress.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(2)Stacked cribs are prohibited.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(3)When cribs are in use they shall be spaced apart from each other by a minimum of two feet on all sides or the cribs shall be separated by a divider and have at least two feet of space on two of the sides or ends of the crib. If a divider is used between cribs, the divider shall meet all of the following requirements: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(a)Be constructed so that staff may view children through or around the divider.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(b)Be unbreakable in normal use situations.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(c)Be made of a </a:t>
            </a:r>
            <a:r>
              <a:rPr lang="en-US" b="0" i="0" strike="sngStrike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nonporous</a:t>
            </a:r>
            <a:r>
              <a:rPr lang="en-US" b="0" i="0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non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-porous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material that can be easily sanitized.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(d)</a:t>
            </a:r>
            <a:r>
              <a:rPr lang="en-US" b="0" i="0" strike="sng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Shall </a:t>
            </a:r>
            <a:r>
              <a:rPr lang="en-US" b="0" i="0" strike="sngStrike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extend</a:t>
            </a:r>
            <a:r>
              <a:rPr lang="en-US" b="0" i="0" u="sng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Extends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up higher than an infant standing in a crib can reach up and shall not impede child care staff members' ability to hear the child.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(4)Bumper pads shall not be used.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(5)Nothing shall be placed or hung over the side that obstructs the provider's view of the infant.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(6)Infants shall not be placed in cribs with bibs or any other items which could pose a strangulation or suffocation risk.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(7)No blankets shall be in the crib for infants under twelve months old. A one-piece sleeper or wearable blanket is permitted. Only children who are not yet able to roll-over are permitted to be swaddled using a wearable swaddling blanket.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(8)The cribs may be placed in storage on the premises if not currently assigned to an infant.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(9)Infants shall be placed in their cribs for sleeping, and shall not be allowed to sleep in bassinets, swings, car seats or other equipment. If a medical condition exists where a child needs to sleep in equipment other than a crib, written permission shall be obtained from a physician and shall be on file.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(10)    Infants under twelve months old shall be placed on their backs to sleep unless the parent provides written authorization on the </a:t>
            </a:r>
            <a:r>
              <a:rPr lang="en-US" b="0" i="0" u="none" strike="noStrike" dirty="0">
                <a:solidFill>
                  <a:srgbClr val="2671EA"/>
                </a:solidFill>
                <a:effectLst/>
                <a:latin typeface="Tahoma" panose="020B0604030504040204" pitchFamily="34" charset="0"/>
                <a:hlinkClick r:id="rId2"/>
              </a:rPr>
              <a:t>JFS 01235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"Sleep Position Waiver Statement for Child Care" </a:t>
            </a:r>
            <a:r>
              <a:rPr lang="en-US" b="0" i="0" strike="sng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(rev. 12/2016)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signed by the child's physician. The </a:t>
            </a:r>
            <a:r>
              <a:rPr lang="en-US" b="0" i="0" u="none" strike="noStrike" dirty="0">
                <a:solidFill>
                  <a:srgbClr val="2671EA"/>
                </a:solidFill>
                <a:effectLst/>
                <a:latin typeface="Tahoma" panose="020B0604030504040204" pitchFamily="34" charset="0"/>
                <a:hlinkClick r:id="rId2"/>
              </a:rPr>
              <a:t>JFS 01235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shall be maintained on file for review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and is valid for one year</a:t>
            </a: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Infants who are able to roll from back to front and front to back shall be placed initially on their back for sleeping but allowed to remain in a position they prefer.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(11)    Cribs assigned to a child shall not be used for storage of toys and other materials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CDD4-5112-3849-1CB7-0E3090A4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2FFEC-F1A7-40A9-3007-A0CA871E34D1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25759737-BE78-5420-3BAE-4B087C20F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62085-5F16-920D-27C1-DFCD7395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Nothing but Baby in the Crib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B5B4-9D86-7092-39B1-194560DB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4812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toys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stuffed 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pillows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blankets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bibs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Disconnect pacifier from pacifier holder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bumper pads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8FE26-15ED-A7E1-E3D2-58E901EA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65351-B658-51A7-22EB-E7E83E71251D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F793638-BADF-0504-7E09-736BF67D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8703-86EB-0A94-9905-0C93EE00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Clothing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9D26F-6C5F-02A9-6373-9BE5DE018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938462"/>
          </a:xfrm>
        </p:spPr>
        <p:txBody>
          <a:bodyPr/>
          <a:lstStyle/>
          <a:p>
            <a:r>
              <a:rPr lang="en-US" dirty="0"/>
              <a:t>Add a layer of clothing, dress the infant in a wearable blanket, or adjust the temperature in the room if it is too cold. </a:t>
            </a:r>
          </a:p>
          <a:p>
            <a:r>
              <a:rPr lang="en-US" dirty="0"/>
              <a:t>Do not over bundle infants with too many clothes. Studies have shown that overheating can lead to SIDS.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B97A9-7445-B467-7FDD-AAE6BA56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60A1-785F-4516-B7F6-3320583E22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F8F89-E602-7BF5-0879-2BE4A6C1BA2B}"/>
              </a:ext>
            </a:extLst>
          </p:cNvPr>
          <p:cNvSpPr/>
          <p:nvPr/>
        </p:nvSpPr>
        <p:spPr>
          <a:xfrm>
            <a:off x="6629400" y="6019800"/>
            <a:ext cx="20574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A6620390-1742-DB15-3733-199AF7A2C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046185" cy="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E0D841DA26E4ABD8D3EE75E963B48" ma:contentTypeVersion="18" ma:contentTypeDescription="Create a new document." ma:contentTypeScope="" ma:versionID="33fd7670e4386ed77342657eb7fb4e43">
  <xsd:schema xmlns:xsd="http://www.w3.org/2001/XMLSchema" xmlns:xs="http://www.w3.org/2001/XMLSchema" xmlns:p="http://schemas.microsoft.com/office/2006/metadata/properties" xmlns:ns2="5dea7d96-b5d5-4f29-a34f-ad63bcf1d63b" xmlns:ns3="7d0c1b55-df3e-43ea-9ec6-052d2d5a5e76" targetNamespace="http://schemas.microsoft.com/office/2006/metadata/properties" ma:root="true" ma:fieldsID="f75978531a94cb4594c793e6fb037f6d" ns2:_="" ns3:_="">
    <xsd:import namespace="5dea7d96-b5d5-4f29-a34f-ad63bcf1d63b"/>
    <xsd:import namespace="7d0c1b55-df3e-43ea-9ec6-052d2d5a5e7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Denise" minOccurs="0"/>
                <xsd:element ref="ns3:Payables" minOccurs="0"/>
                <xsd:element ref="ns3:Update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a7d96-b5d5-4f29-a34f-ad63bcf1d6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7e39404-4c1f-4a40-b3a6-ca5005de3b7d}" ma:internalName="TaxCatchAll" ma:showField="CatchAllData" ma:web="5dea7d96-b5d5-4f29-a34f-ad63bcf1d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c1b55-df3e-43ea-9ec6-052d2d5a5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nise" ma:index="14" nillable="true" ma:displayName="Monty/Joseph" ma:description="Is this quote accepted?  &#10;" ma:format="Dropdown" ma:internalName="Denise">
      <xsd:simpleType>
        <xsd:restriction base="dms:Note">
          <xsd:maxLength value="255"/>
        </xsd:restriction>
      </xsd:simpleType>
    </xsd:element>
    <xsd:element name="Payables" ma:index="15" nillable="true" ma:displayName="Payables" ma:description="Is this quote paid?" ma:format="Dropdown" ma:internalName="Payables">
      <xsd:simpleType>
        <xsd:restriction base="dms:Text">
          <xsd:maxLength value="255"/>
        </xsd:restriction>
      </xsd:simpleType>
    </xsd:element>
    <xsd:element name="Updates" ma:index="16" nillable="true" ma:displayName="Updates" ma:format="Dropdown" ma:internalName="Updates">
      <xsd:simpleType>
        <xsd:restriction base="dms:Text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f31a7e-cb77-4d09-98aa-b571de85ae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ea7d96-b5d5-4f29-a34f-ad63bcf1d63b" xsi:nil="true"/>
    <Updates xmlns="7d0c1b55-df3e-43ea-9ec6-052d2d5a5e76" xsi:nil="true"/>
    <lcf76f155ced4ddcb4097134ff3c332f xmlns="7d0c1b55-df3e-43ea-9ec6-052d2d5a5e76">
      <Terms xmlns="http://schemas.microsoft.com/office/infopath/2007/PartnerControls"/>
    </lcf76f155ced4ddcb4097134ff3c332f>
    <Payables xmlns="7d0c1b55-df3e-43ea-9ec6-052d2d5a5e76" xsi:nil="true"/>
    <Denise xmlns="7d0c1b55-df3e-43ea-9ec6-052d2d5a5e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4D30B5-FBCA-4B1C-94B3-76A8159E1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a7d96-b5d5-4f29-a34f-ad63bcf1d63b"/>
    <ds:schemaRef ds:uri="7d0c1b55-df3e-43ea-9ec6-052d2d5a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634C34-D800-4330-BA7A-A0D27A63F451}">
  <ds:schemaRefs>
    <ds:schemaRef ds:uri="http://schemas.microsoft.com/office/2006/metadata/properties"/>
    <ds:schemaRef ds:uri="http://schemas.microsoft.com/office/infopath/2007/PartnerControls"/>
    <ds:schemaRef ds:uri="5dea7d96-b5d5-4f29-a34f-ad63bcf1d63b"/>
    <ds:schemaRef ds:uri="7d0c1b55-df3e-43ea-9ec6-052d2d5a5e76"/>
  </ds:schemaRefs>
</ds:datastoreItem>
</file>

<file path=customXml/itemProps3.xml><?xml version="1.0" encoding="utf-8"?>
<ds:datastoreItem xmlns:ds="http://schemas.openxmlformats.org/officeDocument/2006/customXml" ds:itemID="{617B0723-962B-489D-A21C-F4349BF6A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</TotalTime>
  <Words>1031</Words>
  <Application>Microsoft Macintosh PowerPoint</Application>
  <PresentationFormat>On-screen Show (4:3)</PresentationFormat>
  <Paragraphs>81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 2</vt:lpstr>
      <vt:lpstr>Equity</vt:lpstr>
      <vt:lpstr>Safe Sleep</vt:lpstr>
      <vt:lpstr>What is Safe Sleep?</vt:lpstr>
      <vt:lpstr>Q: How are our babies dying?</vt:lpstr>
      <vt:lpstr>Will baby choke?</vt:lpstr>
      <vt:lpstr>PowerPoint Presentation</vt:lpstr>
      <vt:lpstr>When can infants sleep on their stomachs?</vt:lpstr>
      <vt:lpstr>What are the crib requirements for a licensed child care center?</vt:lpstr>
      <vt:lpstr>Nothing but Baby in the Crib</vt:lpstr>
      <vt:lpstr>Clothing</vt:lpstr>
      <vt:lpstr>Car Seats, Strollers, Swings, and Bouncers</vt:lpstr>
      <vt:lpstr>Tummy Time</vt:lpstr>
      <vt:lpstr>PowerPoint Presentation</vt:lpstr>
      <vt:lpstr>SHARE THE KNOWLEDGE!</vt:lpstr>
      <vt:lpstr>Questions and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Swaney</dc:creator>
  <cp:lastModifiedBy>Krischelle Mikee Ventura</cp:lastModifiedBy>
  <cp:revision>19</cp:revision>
  <dcterms:created xsi:type="dcterms:W3CDTF">2014-05-15T18:35:30Z</dcterms:created>
  <dcterms:modified xsi:type="dcterms:W3CDTF">2023-12-19T13:34:09Z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0x010100DE6E0D841DA26E4ABD8D3EE75E963B48</vt:lpwstr>
  </property>
</Properties>
</file>