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CA76E-E4BB-49A0-A98B-16C5421D3F5C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DD721-DF04-43D6-A9D8-9F51400420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97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F95D8-9BC1-45AB-8125-E70E88EAE5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9B011-C8C5-4932-8A5E-83E762AA1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E549DE-4413-4F0C-A61E-2BFD83914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3AC85-04EF-43DC-B6CA-999FD1508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3A30E-B695-431C-8A99-5F036F3E8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65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43BD0-04FF-48D6-9885-A145A210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6D137-694A-45FE-990A-E2E05F68E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38D57-9999-4CA3-9EDE-3EECB87B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D9566-EC6A-4456-8713-D87232E2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DF937-7A91-4236-8DFF-385461F4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5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D968B6-2C41-4661-B57F-10107DCAE8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5FBC00-B47C-4B84-B2D2-D954A68C7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1B4A6-86B5-4DC3-A44A-1F0AECFA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66BA-C256-4C5A-9295-F2990589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5F532-C833-4D37-9559-D9415893A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8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34A4A-93CA-49E0-A12E-ECED3D36F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3F985-931D-4E21-8E7B-08339D4C4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AC7CD-C8B7-4807-AE18-C8F53BE7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48B8B-D08A-4B16-82F0-27DC9D71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4312-B691-421E-8AF3-3278B6AC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30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E8782-8D68-4C1F-AE70-9CE9A18B0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6A4CD-19BD-4B0E-8A1B-75198AAB1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50362-CD00-4785-9EBD-CF885387A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C8CED-3383-456E-BD80-2B9AAF40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6AA11-BB6C-485F-B945-A0E02C74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4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94760-5187-46DB-B3D9-F11238C7C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369D3-8A4E-445A-8700-B690632B3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C722F-FD09-4AC2-955F-2F6344AEB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45C6C0-5597-4DC6-B8EF-BF0F001D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22D5B-1FA4-48F0-A44C-59E74622D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0E109-1727-4DB0-9B5E-F808AA1D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8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B774-DF65-4C22-9E6D-00D4B88F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61CBD-76A0-49B6-B8CA-B5BE135D0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3A604-ADBE-41A3-936E-48861BA15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D73D7D-E550-476A-9CF9-5F7E71982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F9F17-6BF4-48E2-8DF6-5BC6A62114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BA876-8553-4425-AEC9-9996441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01E242-AF17-4559-9586-0792866BD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AF69DB-01DC-446D-9B63-7AE816AE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0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29D4-316B-41F7-9639-9F4ACC775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739D4-2CB8-4789-ACDD-80A9CE79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3AEA6-4FAB-455E-B6D7-875772293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92D9B-3C93-4B7C-8B33-12F1A44FA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4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BA97A-AD88-4203-BA0D-FE9143CBA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E0F5F9-EE8B-4580-BCED-C645E372B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C8DCA-66A3-4459-96E6-EF09A45D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7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7AF4D-9D2F-46E3-B52A-02EE4943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3D5C5-8948-40DA-B952-C8E19C83A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E2C58-1B2A-428E-A4E2-D6E629F72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4A665-B8A5-475F-A386-9B74D4D8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DBDEC-4298-41A5-B03F-C4EFD55F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1471D-1FE5-4ABA-8030-5DB909C3D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F36DD-0BAD-4D4F-BA9A-AC4CB4860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22042C-FEEF-4A7D-9216-73DA058DB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33CE0-3621-483A-9CEF-66DA3B9FC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32082-B0D5-4257-AEED-34BA81F37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56022-34C6-4F41-BF15-FD078FECA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436EC-E186-4319-B642-8FAD04F09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677C5-64E4-479B-9B94-1B7CC720E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354274-EE52-4425-A2BF-A4B4F38CF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4AD53-1A44-410A-8123-73AF2206A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056B4-9182-43AE-9617-613587247BC0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BF037-9E45-4239-8FE8-E91BB1142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10E1D-26B7-49FC-ADB2-F6F20FD87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0CFDB-618F-4F44-96A8-7158D6EBB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2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98B483E-0F7B-4F8D-9779-71233FD39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611488"/>
              </p:ext>
            </p:extLst>
          </p:nvPr>
        </p:nvGraphicFramePr>
        <p:xfrm>
          <a:off x="119744" y="4091"/>
          <a:ext cx="11843657" cy="6405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562">
                  <a:extLst>
                    <a:ext uri="{9D8B030D-6E8A-4147-A177-3AD203B41FA5}">
                      <a16:colId xmlns:a16="http://schemas.microsoft.com/office/drawing/2014/main" val="1512742383"/>
                    </a:ext>
                  </a:extLst>
                </a:gridCol>
                <a:gridCol w="2231019">
                  <a:extLst>
                    <a:ext uri="{9D8B030D-6E8A-4147-A177-3AD203B41FA5}">
                      <a16:colId xmlns:a16="http://schemas.microsoft.com/office/drawing/2014/main" val="3499260564"/>
                    </a:ext>
                  </a:extLst>
                </a:gridCol>
                <a:gridCol w="1978989">
                  <a:extLst>
                    <a:ext uri="{9D8B030D-6E8A-4147-A177-3AD203B41FA5}">
                      <a16:colId xmlns:a16="http://schemas.microsoft.com/office/drawing/2014/main" val="3284526599"/>
                    </a:ext>
                  </a:extLst>
                </a:gridCol>
                <a:gridCol w="2483049">
                  <a:extLst>
                    <a:ext uri="{9D8B030D-6E8A-4147-A177-3AD203B41FA5}">
                      <a16:colId xmlns:a16="http://schemas.microsoft.com/office/drawing/2014/main" val="4223754271"/>
                    </a:ext>
                  </a:extLst>
                </a:gridCol>
                <a:gridCol w="2231019">
                  <a:extLst>
                    <a:ext uri="{9D8B030D-6E8A-4147-A177-3AD203B41FA5}">
                      <a16:colId xmlns:a16="http://schemas.microsoft.com/office/drawing/2014/main" val="460930903"/>
                    </a:ext>
                  </a:extLst>
                </a:gridCol>
                <a:gridCol w="2231019">
                  <a:extLst>
                    <a:ext uri="{9D8B030D-6E8A-4147-A177-3AD203B41FA5}">
                      <a16:colId xmlns:a16="http://schemas.microsoft.com/office/drawing/2014/main" val="2370205213"/>
                    </a:ext>
                  </a:extLst>
                </a:gridCol>
              </a:tblGrid>
              <a:tr h="3025562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Type of Milk </a:t>
                      </a:r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Formula or Breast Milk </a:t>
                      </a:r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200" dirty="0"/>
                        <a:t>All children under 1 year old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Cow’s Milk </a:t>
                      </a:r>
                      <a:endParaRPr lang="en-US" sz="20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Whole for children under 2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1% or skim for children 2 and older 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Non-Cow Milk </a:t>
                      </a:r>
                    </a:p>
                    <a:p>
                      <a:pPr algn="ctr"/>
                      <a:r>
                        <a:rPr lang="en-US" sz="1100" dirty="0"/>
                        <a:t>(Substitutions that </a:t>
                      </a:r>
                      <a:r>
                        <a:rPr lang="en-US" sz="1100" b="1" u="sng" dirty="0"/>
                        <a:t>are</a:t>
                      </a:r>
                      <a:r>
                        <a:rPr lang="en-US" sz="1100" dirty="0"/>
                        <a:t> nutritionally equivalent to cow’s milk)</a:t>
                      </a:r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Lactaid Whole for children under 2 </a:t>
                      </a:r>
                    </a:p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Lactaid 1% or skim for children 2 and older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Non-Cow Milk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(Substitutions that </a:t>
                      </a:r>
                      <a:r>
                        <a:rPr lang="en-US" sz="1100" b="1" u="sng" dirty="0"/>
                        <a:t>are NOT</a:t>
                      </a:r>
                      <a:r>
                        <a:rPr lang="en-US" sz="1100" dirty="0"/>
                        <a:t> nutritionally equivalent to cow’s milk)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Including but not limited to: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Almond Milk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Soy Milk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Coconut Milk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Rice Milk 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dirty="0"/>
                        <a:t>Oat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Cow’s Milk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Any cow’s milk that a parent wants their child to drink that is contradictory to what USDA/JFS states they are supposed to drink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Example: 2%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056406"/>
                  </a:ext>
                </a:extLst>
              </a:tr>
              <a:tr h="22863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What to Do </a:t>
                      </a:r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Basic Infant Information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Parent Preference Letter (CACFP)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050" dirty="0"/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50" dirty="0"/>
                        <a:t>*Extra paperwork is only needed </a:t>
                      </a:r>
                      <a:r>
                        <a:rPr lang="en-US" sz="1050" u="sng" dirty="0"/>
                        <a:t>if</a:t>
                      </a:r>
                      <a:r>
                        <a:rPr lang="en-US" sz="1050" dirty="0"/>
                        <a:t> a child is on a prescription formula or a specific formula due to an allergy/condition*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No special paperwork needed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If it is a </a:t>
                      </a:r>
                      <a:r>
                        <a:rPr lang="en-US" sz="1200" b="1" u="sng" dirty="0"/>
                        <a:t>parent preference </a:t>
                      </a:r>
                      <a:r>
                        <a:rPr lang="en-US" sz="1200" dirty="0"/>
                        <a:t>ONLY - Written instructions on ETA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If it is any </a:t>
                      </a:r>
                      <a:r>
                        <a:rPr lang="en-US" sz="1200" b="1" u="sng" dirty="0"/>
                        <a:t>sensitivity/allergy/intolerance</a:t>
                      </a:r>
                      <a:r>
                        <a:rPr lang="en-US" sz="1200" dirty="0"/>
                        <a:t> - Medical Care Plan &amp; Special Diet Form/Dr. Instructions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If it is a </a:t>
                      </a:r>
                      <a:r>
                        <a:rPr lang="en-US" sz="1200" b="1" u="sng" dirty="0"/>
                        <a:t>parent preference </a:t>
                      </a:r>
                      <a:r>
                        <a:rPr lang="en-US" sz="1200" dirty="0"/>
                        <a:t>ONLY –Written instructions on ETA &amp; Special Diet Form (CACFP)*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If it is any </a:t>
                      </a:r>
                      <a:r>
                        <a:rPr lang="en-US" sz="1200" b="1" u="sng" dirty="0"/>
                        <a:t>sensitivity/allergy/intolerance</a:t>
                      </a:r>
                      <a:r>
                        <a:rPr lang="en-US" sz="1200" dirty="0"/>
                        <a:t> - Medical Care Plan &amp; Special Diet Form (CACFP)*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b="1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Medical Care Plan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Special Diet Form/Dr Instructions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261553"/>
                  </a:ext>
                </a:extLst>
              </a:tr>
              <a:tr h="109318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vert="vert"/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-All </a:t>
                      </a:r>
                      <a:r>
                        <a:rPr lang="en-US" sz="1200" u="sng" dirty="0"/>
                        <a:t>Special Diet Forms (CACFP)</a:t>
                      </a:r>
                      <a:r>
                        <a:rPr lang="en-US" sz="1200" u="none" dirty="0"/>
                        <a:t> </a:t>
                      </a:r>
                      <a:r>
                        <a:rPr lang="en-US" sz="1200" dirty="0"/>
                        <a:t>must be signed by the child’s physician and is only for centers </a:t>
                      </a:r>
                      <a:r>
                        <a:rPr lang="en-US" sz="1200" u="sng" dirty="0"/>
                        <a:t>participating in CACFP.</a:t>
                      </a:r>
                      <a:r>
                        <a:rPr lang="en-US" sz="1200" u="none" dirty="0"/>
                        <a:t>  </a:t>
                      </a:r>
                      <a:r>
                        <a:rPr lang="en-US" sz="1200" dirty="0"/>
                        <a:t>Written Dr. Instructions will replace Special Diet Forms if </a:t>
                      </a:r>
                      <a:r>
                        <a:rPr lang="en-US" sz="1200" u="sng" dirty="0"/>
                        <a:t>Non-CACFP</a:t>
                      </a:r>
                      <a:r>
                        <a:rPr lang="en-US" sz="1200" dirty="0"/>
                        <a:t> Centers. CACFP centers </a:t>
                      </a:r>
                      <a:r>
                        <a:rPr lang="en-US" sz="1200" u="sng" dirty="0"/>
                        <a:t>must</a:t>
                      </a:r>
                      <a:r>
                        <a:rPr lang="en-US" sz="1200" u="none" dirty="0"/>
                        <a:t> use the Special Diet Forms and cannot substitute written Dr. instructions to meet this requirement. </a:t>
                      </a: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/>
                        <a:t>-Any infant under 12 months must have written doctor’s instructions to drink anything other than formula or breast milk at our program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/>
                        <a:t>-”Written instructions on ETA” </a:t>
                      </a:r>
                      <a:r>
                        <a:rPr lang="en-US" sz="1200" u="sng" dirty="0"/>
                        <a:t>must</a:t>
                      </a:r>
                      <a:r>
                        <a:rPr lang="en-US" sz="1200" u="none" dirty="0"/>
                        <a:t> be explicit and state something along the lines of “Give </a:t>
                      </a:r>
                      <a:r>
                        <a:rPr lang="en-US" sz="1200" u="none" dirty="0" err="1"/>
                        <a:t>lactaid</a:t>
                      </a:r>
                      <a:r>
                        <a:rPr lang="en-US" sz="1200" u="none" dirty="0"/>
                        <a:t> milk only” or “Give </a:t>
                      </a:r>
                      <a:r>
                        <a:rPr lang="en-US" sz="1200" u="none" dirty="0" err="1"/>
                        <a:t>lactaid</a:t>
                      </a:r>
                      <a:r>
                        <a:rPr lang="en-US" sz="1200" u="none" dirty="0"/>
                        <a:t> 1%” 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/>
                        <a:t>*Written Dr. Instructions if Non-CACFP Center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028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319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6E0D841DA26E4ABD8D3EE75E963B48" ma:contentTypeVersion="18" ma:contentTypeDescription="Create a new document." ma:contentTypeScope="" ma:versionID="33fd7670e4386ed77342657eb7fb4e43">
  <xsd:schema xmlns:xsd="http://www.w3.org/2001/XMLSchema" xmlns:xs="http://www.w3.org/2001/XMLSchema" xmlns:p="http://schemas.microsoft.com/office/2006/metadata/properties" xmlns:ns2="5dea7d96-b5d5-4f29-a34f-ad63bcf1d63b" xmlns:ns3="7d0c1b55-df3e-43ea-9ec6-052d2d5a5e76" targetNamespace="http://schemas.microsoft.com/office/2006/metadata/properties" ma:root="true" ma:fieldsID="f75978531a94cb4594c793e6fb037f6d" ns2:_="" ns3:_="">
    <xsd:import namespace="5dea7d96-b5d5-4f29-a34f-ad63bcf1d63b"/>
    <xsd:import namespace="7d0c1b55-df3e-43ea-9ec6-052d2d5a5e7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Denise" minOccurs="0"/>
                <xsd:element ref="ns3:Payables" minOccurs="0"/>
                <xsd:element ref="ns3:Update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ea7d96-b5d5-4f29-a34f-ad63bcf1d6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7e39404-4c1f-4a40-b3a6-ca5005de3b7d}" ma:internalName="TaxCatchAll" ma:showField="CatchAllData" ma:web="5dea7d96-b5d5-4f29-a34f-ad63bcf1d6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0c1b55-df3e-43ea-9ec6-052d2d5a5e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enise" ma:index="14" nillable="true" ma:displayName="Monty/Joseph" ma:description="Is this quote accepted?  &#10;" ma:format="Dropdown" ma:internalName="Denise">
      <xsd:simpleType>
        <xsd:restriction base="dms:Note">
          <xsd:maxLength value="255"/>
        </xsd:restriction>
      </xsd:simpleType>
    </xsd:element>
    <xsd:element name="Payables" ma:index="15" nillable="true" ma:displayName="Payables" ma:description="Is this quote paid?" ma:format="Dropdown" ma:internalName="Payables">
      <xsd:simpleType>
        <xsd:restriction base="dms:Text">
          <xsd:maxLength value="255"/>
        </xsd:restriction>
      </xsd:simpleType>
    </xsd:element>
    <xsd:element name="Updates" ma:index="16" nillable="true" ma:displayName="Updates" ma:format="Dropdown" ma:internalName="Updates">
      <xsd:simpleType>
        <xsd:restriction base="dms:Text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ff31a7e-cb77-4d09-98aa-b571de85ae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ea7d96-b5d5-4f29-a34f-ad63bcf1d63b" xsi:nil="true"/>
    <Updates xmlns="7d0c1b55-df3e-43ea-9ec6-052d2d5a5e76" xsi:nil="true"/>
    <lcf76f155ced4ddcb4097134ff3c332f xmlns="7d0c1b55-df3e-43ea-9ec6-052d2d5a5e76">
      <Terms xmlns="http://schemas.microsoft.com/office/infopath/2007/PartnerControls"/>
    </lcf76f155ced4ddcb4097134ff3c332f>
    <Payables xmlns="7d0c1b55-df3e-43ea-9ec6-052d2d5a5e76" xsi:nil="true"/>
    <Denise xmlns="7d0c1b55-df3e-43ea-9ec6-052d2d5a5e76" xsi:nil="true"/>
  </documentManagement>
</p:properties>
</file>

<file path=customXml/itemProps1.xml><?xml version="1.0" encoding="utf-8"?>
<ds:datastoreItem xmlns:ds="http://schemas.openxmlformats.org/officeDocument/2006/customXml" ds:itemID="{EC479E5E-4F2B-4608-B052-3523FCDB700A}"/>
</file>

<file path=customXml/itemProps2.xml><?xml version="1.0" encoding="utf-8"?>
<ds:datastoreItem xmlns:ds="http://schemas.openxmlformats.org/officeDocument/2006/customXml" ds:itemID="{AA53B2F9-5E28-4843-A003-7C4E13ECC2B1}"/>
</file>

<file path=customXml/itemProps3.xml><?xml version="1.0" encoding="utf-8"?>
<ds:datastoreItem xmlns:ds="http://schemas.openxmlformats.org/officeDocument/2006/customXml" ds:itemID="{D8DBFA40-2F09-4351-9F5A-6B9F0AF11D02}"/>
</file>

<file path=docProps/app.xml><?xml version="1.0" encoding="utf-8"?>
<Properties xmlns="http://schemas.openxmlformats.org/officeDocument/2006/extended-properties" xmlns:vt="http://schemas.openxmlformats.org/officeDocument/2006/docPropsVTypes">
  <TotalTime>7334</TotalTime>
  <Words>348</Words>
  <Application>Microsoft Office PowerPoint</Application>
  <PresentationFormat>Widescreen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Petersen</dc:creator>
  <cp:lastModifiedBy>Sara Michael</cp:lastModifiedBy>
  <cp:revision>2</cp:revision>
  <cp:lastPrinted>2022-07-27T15:12:37Z</cp:lastPrinted>
  <dcterms:created xsi:type="dcterms:W3CDTF">2022-04-22T18:32:54Z</dcterms:created>
  <dcterms:modified xsi:type="dcterms:W3CDTF">2023-09-05T18:01:39Z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0x010100DE6E0D841DA26E4ABD8D3EE75E963B48</vt:lpwstr>
  </property>
</Properties>
</file>